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0" r:id="rId5"/>
    <p:sldMasterId id="2147483652" r:id="rId6"/>
    <p:sldMasterId id="2147483653" r:id="rId7"/>
    <p:sldMasterId id="2147483655" r:id="rId8"/>
    <p:sldMasterId id="2147483657" r:id="rId9"/>
    <p:sldMasterId id="2147483659" r:id="rId10"/>
    <p:sldMasterId id="2147483661" r:id="rId11"/>
    <p:sldMasterId id="2147483663" r:id="rId12"/>
    <p:sldMasterId id="2147483665" r:id="rId13"/>
    <p:sldMasterId id="2147483667" r:id="rId14"/>
    <p:sldMasterId id="2147483669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E873FA7A-4438-4D5A-A0E2-8BDA3470DB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4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1" Type="http://schemas.openxmlformats.org/officeDocument/2006/relationships/theme" Target="theme/theme11.xml"/><Relationship Id="rId2" Type="http://schemas.openxmlformats.org/officeDocument/2006/relationships/presProps" Target="presProps1.xml"/><Relationship Id="rId3" Type="http://schemas.openxmlformats.org/officeDocument/2006/relationships/tableStyles" Target="tableStyles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9" Type="http://schemas.openxmlformats.org/officeDocument/2006/relationships/slide" Target="slides/slide33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20" Type="http://schemas.openxmlformats.org/officeDocument/2006/relationships/slide" Target="slides/slide4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9" Type="http://schemas.openxmlformats.org/officeDocument/2006/relationships/slide" Target="slides/slide13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2" Type="http://schemas.openxmlformats.org/officeDocument/2006/relationships/slide" Target="slides/slide36.xml"/><Relationship Id="rId11" Type="http://schemas.openxmlformats.org/officeDocument/2006/relationships/slideMaster" Target="slideMasters/slideMaster8.xml"/><Relationship Id="rId10" Type="http://schemas.openxmlformats.org/officeDocument/2006/relationships/slideMaster" Target="slideMasters/slideMaster7.xml"/><Relationship Id="rId13" Type="http://schemas.openxmlformats.org/officeDocument/2006/relationships/slideMaster" Target="slideMasters/slideMaster10.xml"/><Relationship Id="rId12" Type="http://schemas.openxmlformats.org/officeDocument/2006/relationships/slideMaster" Target="slideMasters/slideMaster9.xml"/><Relationship Id="rId15" Type="http://schemas.openxmlformats.org/officeDocument/2006/relationships/slideMaster" Target="slideMasters/slideMaster12.xml"/><Relationship Id="rId14" Type="http://schemas.openxmlformats.org/officeDocument/2006/relationships/slideMaster" Target="slideMasters/slideMaster11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5201aa60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5201aa6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5201aa60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5201aa6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5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5" name="Google Shape;105;p5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1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1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3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0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1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1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4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8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6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1" name="Google Shape;111;p5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54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6" name="Google Shape;136;p5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7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3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40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4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44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4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48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50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Unit-4</a:t>
            </a:r>
            <a:endParaRPr sz="50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50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Machine Learning </a:t>
            </a:r>
            <a:endParaRPr b="1" sz="50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50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Introduction &amp; Concepts</a:t>
            </a:r>
            <a:r>
              <a:rPr b="1" lang="en-US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51" name="Google Shape;151;p1"/>
          <p:cNvSpPr txBox="1"/>
          <p:nvPr>
            <p:ph idx="1" type="subTitle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62" y="4319587"/>
            <a:ext cx="10409237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62" y="461962"/>
            <a:ext cx="10409237" cy="376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/>
          <p:nvPr/>
        </p:nvSpPr>
        <p:spPr>
          <a:xfrm>
            <a:off x="3122612" y="1449387"/>
            <a:ext cx="297338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00" y="365125"/>
            <a:ext cx="10604500" cy="344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300" y="3811587"/>
            <a:ext cx="10604500" cy="23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775" y="365125"/>
            <a:ext cx="10614025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5" y="365125"/>
            <a:ext cx="10410825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887" y="365125"/>
            <a:ext cx="10674350" cy="592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04812"/>
            <a:ext cx="10515600" cy="57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7962"/>
            <a:ext cx="10698162" cy="61547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"/>
          <p:cNvSpPr txBox="1"/>
          <p:nvPr/>
        </p:nvSpPr>
        <p:spPr>
          <a:xfrm>
            <a:off x="6689725" y="230187"/>
            <a:ext cx="331152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(Algorithm)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075" y="509587"/>
            <a:ext cx="10372725" cy="427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19"/>
          <p:cNvCxnSpPr/>
          <p:nvPr/>
        </p:nvCxnSpPr>
        <p:spPr>
          <a:xfrm>
            <a:off x="8931275" y="5148262"/>
            <a:ext cx="0" cy="36671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4" name="Google Shape;284;p19"/>
          <p:cNvCxnSpPr/>
          <p:nvPr/>
        </p:nvCxnSpPr>
        <p:spPr>
          <a:xfrm>
            <a:off x="10391775" y="5184775"/>
            <a:ext cx="0" cy="36671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285" name="Google Shape;285;p19"/>
          <p:cNvGrpSpPr/>
          <p:nvPr/>
        </p:nvGrpSpPr>
        <p:grpSpPr>
          <a:xfrm>
            <a:off x="7931150" y="4379912"/>
            <a:ext cx="2473325" cy="1827212"/>
            <a:chOff x="7931215" y="4379495"/>
            <a:chExt cx="2473697" cy="1826851"/>
          </a:xfrm>
        </p:grpSpPr>
        <p:cxnSp>
          <p:nvCxnSpPr>
            <p:cNvPr id="286" name="Google Shape;286;p19"/>
            <p:cNvCxnSpPr/>
            <p:nvPr/>
          </p:nvCxnSpPr>
          <p:spPr>
            <a:xfrm>
              <a:off x="9606013" y="4379495"/>
              <a:ext cx="0" cy="770021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7" name="Google Shape;287;p19"/>
            <p:cNvCxnSpPr/>
            <p:nvPr/>
          </p:nvCxnSpPr>
          <p:spPr>
            <a:xfrm flipH="1" rot="10800000">
              <a:off x="8922619" y="5149516"/>
              <a:ext cx="1482293" cy="9625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8" name="Google Shape;288;p19"/>
            <p:cNvSpPr txBox="1"/>
            <p:nvPr/>
          </p:nvSpPr>
          <p:spPr>
            <a:xfrm>
              <a:off x="7931215" y="5375349"/>
              <a:ext cx="19274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Discrete –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</p:grpSp>
      <p:sp>
        <p:nvSpPr>
          <p:cNvPr id="289" name="Google Shape;289;p19"/>
          <p:cNvSpPr txBox="1"/>
          <p:nvPr/>
        </p:nvSpPr>
        <p:spPr>
          <a:xfrm>
            <a:off x="9691687" y="5364162"/>
            <a:ext cx="2262187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0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33387"/>
            <a:ext cx="10515600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17512"/>
            <a:ext cx="10439400" cy="57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87" y="260350"/>
            <a:ext cx="10288587" cy="598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4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33387"/>
            <a:ext cx="10515600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42912"/>
            <a:ext cx="10515600" cy="55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7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" y="596900"/>
            <a:ext cx="10077450" cy="51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994150"/>
            <a:ext cx="10515600" cy="230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 rotWithShape="1">
          <a:blip r:embed="rId4">
            <a:alphaModFix/>
          </a:blip>
          <a:srcRect b="10585" l="0" r="0" t="0"/>
          <a:stretch/>
        </p:blipFill>
        <p:spPr>
          <a:xfrm>
            <a:off x="838200" y="336550"/>
            <a:ext cx="10515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/>
          </a:p>
        </p:txBody>
      </p:sp>
      <p:sp>
        <p:nvSpPr>
          <p:cNvPr id="165" name="Google Shape;165;p3"/>
          <p:cNvSpPr txBox="1"/>
          <p:nvPr>
            <p:ph idx="1" type="body"/>
          </p:nvPr>
        </p:nvSpPr>
        <p:spPr>
          <a:xfrm>
            <a:off x="838200" y="1617662"/>
            <a:ext cx="11106150" cy="4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“</a:t>
            </a:r>
            <a:r>
              <a:rPr b="0" i="0" lang="en-US" sz="2800" u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in machine learning is a </a:t>
            </a:r>
            <a:r>
              <a:rPr b="0" i="0" lang="en-US" sz="2800" u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procedure 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is run on data to create a machine learning “model.” 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commonly said to be fit on a dataset which means it is applied on the dataset.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Types of algorithms are –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Regression, Classification &amp; Clustering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7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0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5201aa609_0_4"/>
          <p:cNvSpPr txBox="1"/>
          <p:nvPr>
            <p:ph type="title"/>
          </p:nvPr>
        </p:nvSpPr>
        <p:spPr>
          <a:xfrm>
            <a:off x="838200" y="365125"/>
            <a:ext cx="10515600" cy="71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</a:rPr>
              <a:t>Supervised Vs Unsupervised Learning</a:t>
            </a:r>
            <a:endParaRPr/>
          </a:p>
        </p:txBody>
      </p:sp>
      <p:graphicFrame>
        <p:nvGraphicFramePr>
          <p:cNvPr id="393" name="Google Shape;393;g245201aa609_0_4"/>
          <p:cNvGraphicFramePr/>
          <p:nvPr/>
        </p:nvGraphicFramePr>
        <p:xfrm>
          <a:off x="551575" y="144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{E873FA7A-4438-4D5A-A0E2-8BDA3470DB9C}</a:tableStyleId>
              </a:tblPr>
              <a:tblGrid>
                <a:gridCol w="2569625"/>
                <a:gridCol w="4474825"/>
                <a:gridCol w="4279400"/>
              </a:tblGrid>
              <a:tr h="69915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b="1" lang="en-US" sz="2300">
                          <a:solidFill>
                            <a:srgbClr val="980000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Parameters</a:t>
                      </a:r>
                      <a:endParaRPr b="1" sz="2300">
                        <a:solidFill>
                          <a:srgbClr val="980000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b="1" lang="en-US" sz="2300">
                          <a:solidFill>
                            <a:srgbClr val="980000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Supervised Learning</a:t>
                      </a:r>
                      <a:endParaRPr b="1" sz="2300">
                        <a:solidFill>
                          <a:srgbClr val="980000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b="1" lang="en-US" sz="2300">
                          <a:solidFill>
                            <a:srgbClr val="980000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Unsupervised </a:t>
                      </a:r>
                      <a:r>
                        <a:rPr b="1" lang="en-US" sz="2300">
                          <a:solidFill>
                            <a:srgbClr val="980000"/>
                          </a:solidFill>
                          <a:highlight>
                            <a:schemeClr val="lt1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Learning</a:t>
                      </a:r>
                      <a:endParaRPr b="1" sz="2300">
                        <a:solidFill>
                          <a:srgbClr val="980000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125"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Input Data  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Algorithms are trained using labeled data.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Algorithms are used against data that is not labeled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375"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Highly accurate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Less accurate 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375"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Algorithms used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Linear and Logistics regression, Random forest,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Support Vector Machine, Neural Network, etc.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K-Means clustering, Hierarchical clustering, 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Apriori algorithm, etc.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type="title"/>
          </p:nvPr>
        </p:nvSpPr>
        <p:spPr>
          <a:xfrm>
            <a:off x="838200" y="365125"/>
            <a:ext cx="10515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980000"/>
                </a:solidFill>
              </a:rPr>
              <a:t>Supervised &amp; Unsupervised ML Algorithms</a:t>
            </a:r>
            <a:endParaRPr sz="4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9" name="Google Shape;399;p34"/>
          <p:cNvGraphicFramePr/>
          <p:nvPr/>
        </p:nvGraphicFramePr>
        <p:xfrm>
          <a:off x="698950" y="128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{E873FA7A-4438-4D5A-A0E2-8BDA3470DB9C}</a:tableStyleId>
              </a:tblPr>
              <a:tblGrid>
                <a:gridCol w="5200650"/>
                <a:gridCol w="5200650"/>
              </a:tblGrid>
              <a:tr h="895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400"/>
                        <a:buFont typeface="Calibri"/>
                        <a:buNone/>
                      </a:pPr>
                      <a:r>
                        <a:rPr b="1" lang="en-US" sz="3700">
                          <a:solidFill>
                            <a:srgbClr val="98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Supervised Learning</a:t>
                      </a:r>
                      <a:endParaRPr b="1" sz="3700">
                        <a:solidFill>
                          <a:srgbClr val="98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400"/>
                        <a:buFont typeface="Calibri"/>
                        <a:buNone/>
                      </a:pPr>
                      <a:r>
                        <a:rPr b="1" lang="en-US" sz="3700">
                          <a:solidFill>
                            <a:srgbClr val="98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Unsupervised  Learning</a:t>
                      </a:r>
                      <a:endParaRPr b="1" sz="3700">
                        <a:solidFill>
                          <a:srgbClr val="98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4324950"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Regression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Logistic Regression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Classification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Naive Bayes Classifiers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K-NN (k nearest neighbors)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Decision Trees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Support Vector Machine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Clustering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74650" lvl="0" marL="685800" marR="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239"/>
                        </a:buClr>
                        <a:buSzPts val="2300"/>
                        <a:buFont typeface="Nunito"/>
                        <a:buChar char="●"/>
                      </a:pPr>
                      <a:r>
                        <a:rPr b="1" lang="en-US" sz="2300">
                          <a:solidFill>
                            <a:srgbClr val="273239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Association</a:t>
                      </a:r>
                      <a:endParaRPr b="1" sz="2300">
                        <a:solidFill>
                          <a:srgbClr val="273239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>
            <p:ph type="title"/>
          </p:nvPr>
        </p:nvSpPr>
        <p:spPr>
          <a:xfrm>
            <a:off x="838200" y="173650"/>
            <a:ext cx="10515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171" name="Google Shape;171;p4"/>
          <p:cNvSpPr txBox="1"/>
          <p:nvPr>
            <p:ph idx="1" type="body"/>
          </p:nvPr>
        </p:nvSpPr>
        <p:spPr>
          <a:xfrm>
            <a:off x="838200" y="1002250"/>
            <a:ext cx="11106300" cy="51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16217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“</a:t>
            </a:r>
            <a:r>
              <a:rPr b="1" i="0" lang="en-US" sz="2600" u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in machine learning is the output of a machine learning algorithm run on data.</a:t>
            </a:r>
            <a:endParaRPr/>
          </a:p>
          <a:p>
            <a:pPr indent="-216217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represents what has been learned from “learning” the algorithm on the data.</a:t>
            </a:r>
            <a:endParaRPr/>
          </a:p>
          <a:p>
            <a:pPr indent="-216217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•"/>
            </a:pPr>
            <a:r>
              <a:rPr b="0" i="0" lang="en-US" sz="2600" u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Machine Learning Model == Model Data + Prediction Algorithm</a:t>
            </a:r>
            <a:endParaRPr/>
          </a:p>
          <a:p>
            <a:pPr indent="-21621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•"/>
            </a:pPr>
            <a:r>
              <a:rPr b="1" i="0" lang="en-US" sz="2600" u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/>
          </a:p>
          <a:p>
            <a:pPr indent="-21621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Algorithm: Find a set of coefficients that minimize error on the training dataset</a:t>
            </a:r>
            <a:endParaRPr/>
          </a:p>
          <a:p>
            <a:pPr indent="-21621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Model:</a:t>
            </a:r>
            <a:endParaRPr/>
          </a:p>
          <a:p>
            <a:pPr indent="-273367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Data: Vector of coefficients</a:t>
            </a:r>
            <a:endParaRPr/>
          </a:p>
          <a:p>
            <a:pPr indent="-273367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 Algorithm: Multiple and sum coefficients with input row</a:t>
            </a:r>
            <a:endParaRPr/>
          </a:p>
          <a:p>
            <a:pPr indent="-63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177" name="Google Shape;177;p5"/>
          <p:cNvSpPr txBox="1"/>
          <p:nvPr>
            <p:ph idx="1" type="body"/>
          </p:nvPr>
        </p:nvSpPr>
        <p:spPr>
          <a:xfrm>
            <a:off x="838200" y="1825625"/>
            <a:ext cx="1110615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Learning is the ability to improve behavior based on experience.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Machine Learning – </a:t>
            </a:r>
            <a:endParaRPr/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Explores algorithm</a:t>
            </a:r>
            <a:endParaRPr/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Learn/Build models for data</a:t>
            </a:r>
            <a:endParaRPr/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used for prediction, decision-making, solving tasks, etc.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10533" r="17837" t="0"/>
          <a:stretch/>
        </p:blipFill>
        <p:spPr>
          <a:xfrm>
            <a:off x="838200" y="365125"/>
            <a:ext cx="10515600" cy="579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79425"/>
            <a:ext cx="10009187" cy="60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5201aa609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45201aa609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g245201aa609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0"/>
            <a:ext cx="10515599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10028" r="13116" t="0"/>
          <a:stretch/>
        </p:blipFill>
        <p:spPr>
          <a:xfrm>
            <a:off x="838200" y="365125"/>
            <a:ext cx="10515600" cy="579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9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0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7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8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6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